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12192000"/>
  <p:embeddedFontLst>
    <p:embeddedFont>
      <p:font typeface="MiSans" panose="020B0604020202020204" charset="-12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6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5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5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62.jpeg"/><Relationship Id="rId10" Type="http://schemas.openxmlformats.org/officeDocument/2006/relationships/image" Target="../media/image21.png"/><Relationship Id="rId4" Type="http://schemas.openxmlformats.org/officeDocument/2006/relationships/image" Target="../media/image61.jpe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7.jp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10" Type="http://schemas.openxmlformats.org/officeDocument/2006/relationships/image" Target="../media/image51.png"/><Relationship Id="rId4" Type="http://schemas.openxmlformats.org/officeDocument/2006/relationships/image" Target="../media/image68.jpe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5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jpg"/><Relationship Id="rId7" Type="http://schemas.openxmlformats.org/officeDocument/2006/relationships/image" Target="../media/image35.png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eg"/><Relationship Id="rId11" Type="http://schemas.openxmlformats.org/officeDocument/2006/relationships/image" Target="../media/image83.png"/><Relationship Id="rId5" Type="http://schemas.openxmlformats.org/officeDocument/2006/relationships/image" Target="../media/image78.jpeg"/><Relationship Id="rId10" Type="http://schemas.openxmlformats.org/officeDocument/2006/relationships/image" Target="../media/image82.png"/><Relationship Id="rId4" Type="http://schemas.openxmlformats.org/officeDocument/2006/relationships/image" Target="../media/image77.jpe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35.png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e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95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32.jp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4.jpe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8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58:05-d2r9av9e3tpg8rchuv9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5" y="5394325"/>
            <a:ext cx="2556510" cy="67056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4:58:05-d2r9av9e3tpg8rchuv9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5394325"/>
            <a:ext cx="2649220" cy="67056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e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691" y="338060"/>
            <a:ext cx="5267401" cy="618188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5-d2r9av9e3tpg8rchuva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54" y="3820681"/>
            <a:ext cx="6474819" cy="114606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54965" y="1717040"/>
            <a:ext cx="9620885" cy="81280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b="1" dirty="0">
                <a:solidFill>
                  <a:srgbClr val="0D0D0D"/>
                </a:solidFill>
                <a:latin typeface="仓耳玄三M W05" pitchFamily="34" charset="0"/>
                <a:ea typeface="仓耳玄三M W05" pitchFamily="34" charset="-122"/>
                <a:cs typeface="仓耳玄三M W05" pitchFamily="34" charset="-120"/>
              </a:rPr>
              <a:t>AI &amp; Its Power Subfields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300000" flipH="1">
            <a:off x="5586412" y="-245267"/>
            <a:ext cx="1419225" cy="333375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4:58:05-d2r9av9e3tpg8rchuva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8337" y="705335"/>
            <a:ext cx="1847850" cy="1847850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 rot="21420000">
            <a:off x="702945" y="5610860"/>
            <a:ext cx="345440" cy="337185"/>
          </a:xfrm>
          <a:custGeom>
            <a:avLst/>
            <a:gdLst/>
            <a:ahLst/>
            <a:cxnLst/>
            <a:rect l="l" t="t" r="r" b="b"/>
            <a:pathLst>
              <a:path w="345440" h="337185">
                <a:moveTo>
                  <a:pt x="173709" y="181551"/>
                </a:moveTo>
                <a:cubicBezTo>
                  <a:pt x="287803" y="181551"/>
                  <a:pt x="328526" y="230017"/>
                  <a:pt x="345440" y="280473"/>
                </a:cubicBezTo>
                <a:cubicBezTo>
                  <a:pt x="354963" y="308910"/>
                  <a:pt x="329659" y="337185"/>
                  <a:pt x="294605" y="337185"/>
                </a:cubicBezTo>
                <a:lnTo>
                  <a:pt x="52857" y="337185"/>
                </a:lnTo>
                <a:cubicBezTo>
                  <a:pt x="17804" y="337185"/>
                  <a:pt x="-7501" y="308910"/>
                  <a:pt x="2022" y="280473"/>
                </a:cubicBezTo>
                <a:cubicBezTo>
                  <a:pt x="18891" y="230017"/>
                  <a:pt x="59614" y="181551"/>
                  <a:pt x="173709" y="181551"/>
                </a:cubicBezTo>
                <a:close/>
                <a:moveTo>
                  <a:pt x="173709" y="0"/>
                </a:moveTo>
                <a:cubicBezTo>
                  <a:pt x="224906" y="0"/>
                  <a:pt x="266399" y="37131"/>
                  <a:pt x="266354" y="82996"/>
                </a:cubicBezTo>
                <a:cubicBezTo>
                  <a:pt x="266354" y="128820"/>
                  <a:pt x="224861" y="165992"/>
                  <a:pt x="173709" y="165992"/>
                </a:cubicBezTo>
                <a:cubicBezTo>
                  <a:pt x="122556" y="165992"/>
                  <a:pt x="81063" y="128820"/>
                  <a:pt x="81063" y="82996"/>
                </a:cubicBezTo>
                <a:cubicBezTo>
                  <a:pt x="81063" y="37131"/>
                  <a:pt x="122556" y="0"/>
                  <a:pt x="173709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2" name="Text 4"/>
          <p:cNvSpPr/>
          <p:nvPr/>
        </p:nvSpPr>
        <p:spPr>
          <a:xfrm rot="21420000">
            <a:off x="702945" y="5610860"/>
            <a:ext cx="34544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 rot="21360000">
            <a:off x="3531870" y="5601970"/>
            <a:ext cx="390525" cy="337185"/>
          </a:xfrm>
          <a:custGeom>
            <a:avLst/>
            <a:gdLst/>
            <a:ahLst/>
            <a:cxnLst/>
            <a:rect l="l" t="t" r="r" b="b"/>
            <a:pathLst>
              <a:path w="390525" h="337185">
                <a:moveTo>
                  <a:pt x="142998" y="40177"/>
                </a:moveTo>
                <a:lnTo>
                  <a:pt x="248767" y="40177"/>
                </a:lnTo>
                <a:lnTo>
                  <a:pt x="248767" y="66524"/>
                </a:lnTo>
                <a:lnTo>
                  <a:pt x="142998" y="66524"/>
                </a:lnTo>
                <a:close/>
                <a:moveTo>
                  <a:pt x="46434" y="40177"/>
                </a:moveTo>
                <a:lnTo>
                  <a:pt x="103754" y="40177"/>
                </a:lnTo>
                <a:lnTo>
                  <a:pt x="103754" y="66524"/>
                </a:lnTo>
                <a:lnTo>
                  <a:pt x="46434" y="66524"/>
                </a:lnTo>
                <a:cubicBezTo>
                  <a:pt x="36366" y="66524"/>
                  <a:pt x="28228" y="74164"/>
                  <a:pt x="28228" y="83517"/>
                </a:cubicBezTo>
                <a:lnTo>
                  <a:pt x="28228" y="129930"/>
                </a:lnTo>
                <a:lnTo>
                  <a:pt x="362251" y="129930"/>
                </a:lnTo>
                <a:lnTo>
                  <a:pt x="362251" y="83517"/>
                </a:lnTo>
                <a:cubicBezTo>
                  <a:pt x="362251" y="74120"/>
                  <a:pt x="354065" y="66524"/>
                  <a:pt x="344044" y="66524"/>
                </a:cubicBezTo>
                <a:lnTo>
                  <a:pt x="288011" y="66524"/>
                </a:lnTo>
                <a:lnTo>
                  <a:pt x="288011" y="40177"/>
                </a:lnTo>
                <a:lnTo>
                  <a:pt x="344044" y="40177"/>
                </a:lnTo>
                <a:cubicBezTo>
                  <a:pt x="369684" y="40177"/>
                  <a:pt x="390478" y="59586"/>
                  <a:pt x="390525" y="83517"/>
                </a:cubicBezTo>
                <a:lnTo>
                  <a:pt x="390525" y="293846"/>
                </a:lnTo>
                <a:cubicBezTo>
                  <a:pt x="390525" y="317689"/>
                  <a:pt x="369637" y="337185"/>
                  <a:pt x="344091" y="337185"/>
                </a:cubicBezTo>
                <a:lnTo>
                  <a:pt x="46434" y="337185"/>
                </a:lnTo>
                <a:cubicBezTo>
                  <a:pt x="20888" y="337185"/>
                  <a:pt x="0" y="317689"/>
                  <a:pt x="0" y="293846"/>
                </a:cubicBezTo>
                <a:lnTo>
                  <a:pt x="0" y="156276"/>
                </a:lnTo>
                <a:lnTo>
                  <a:pt x="0" y="129930"/>
                </a:lnTo>
                <a:lnTo>
                  <a:pt x="0" y="83517"/>
                </a:lnTo>
                <a:cubicBezTo>
                  <a:pt x="0" y="59586"/>
                  <a:pt x="20794" y="40177"/>
                  <a:pt x="46434" y="40177"/>
                </a:cubicBezTo>
                <a:close/>
                <a:moveTo>
                  <a:pt x="267548" y="0"/>
                </a:moveTo>
                <a:cubicBezTo>
                  <a:pt x="275357" y="0"/>
                  <a:pt x="281661" y="5884"/>
                  <a:pt x="281661" y="13173"/>
                </a:cubicBezTo>
                <a:lnTo>
                  <a:pt x="281661" y="94143"/>
                </a:lnTo>
                <a:cubicBezTo>
                  <a:pt x="281661" y="101432"/>
                  <a:pt x="275357" y="107360"/>
                  <a:pt x="267548" y="107360"/>
                </a:cubicBezTo>
                <a:cubicBezTo>
                  <a:pt x="259738" y="107360"/>
                  <a:pt x="253434" y="101476"/>
                  <a:pt x="253434" y="94187"/>
                </a:cubicBezTo>
                <a:lnTo>
                  <a:pt x="253434" y="13173"/>
                </a:lnTo>
                <a:cubicBezTo>
                  <a:pt x="253434" y="5884"/>
                  <a:pt x="259738" y="0"/>
                  <a:pt x="267548" y="0"/>
                </a:cubicBezTo>
                <a:close/>
                <a:moveTo>
                  <a:pt x="122930" y="0"/>
                </a:moveTo>
                <a:cubicBezTo>
                  <a:pt x="130740" y="0"/>
                  <a:pt x="137043" y="5884"/>
                  <a:pt x="137043" y="13173"/>
                </a:cubicBezTo>
                <a:lnTo>
                  <a:pt x="137043" y="94143"/>
                </a:lnTo>
                <a:cubicBezTo>
                  <a:pt x="137043" y="101432"/>
                  <a:pt x="130740" y="107360"/>
                  <a:pt x="122930" y="107360"/>
                </a:cubicBezTo>
                <a:cubicBezTo>
                  <a:pt x="115120" y="107360"/>
                  <a:pt x="108816" y="101476"/>
                  <a:pt x="108816" y="94187"/>
                </a:cubicBezTo>
                <a:lnTo>
                  <a:pt x="108816" y="13173"/>
                </a:lnTo>
                <a:cubicBezTo>
                  <a:pt x="108816" y="5884"/>
                  <a:pt x="115120" y="0"/>
                  <a:pt x="122930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4" name="Text 6"/>
          <p:cNvSpPr/>
          <p:nvPr/>
        </p:nvSpPr>
        <p:spPr>
          <a:xfrm rot="21360000">
            <a:off x="3531870" y="5601970"/>
            <a:ext cx="39052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 rot="21360000">
            <a:off x="1066165" y="5552440"/>
            <a:ext cx="1828800" cy="340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 rot="21360000">
            <a:off x="3974465" y="5553710"/>
            <a:ext cx="1899920" cy="3289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2025/08/01</a:t>
            </a:r>
            <a:endParaRPr lang="en-US" sz="1600" dirty="0"/>
          </a:p>
        </p:txBody>
      </p:sp>
      <p:pic>
        <p:nvPicPr>
          <p:cNvPr id="17" name="Image 6" descr="https://kimi-img.moonshot.cn/pub/slides/slides_tmpl/image/25-09-02-14:58:06-d2r9avhe3tpg8rchuvd0.jpeg"/>
          <p:cNvPicPr>
            <a:picLocks noChangeAspect="1"/>
          </p:cNvPicPr>
          <p:nvPr/>
        </p:nvPicPr>
        <p:blipFill>
          <a:blip r:embed="rId8"/>
          <a:srcRect l="36509" t="27350" r="27119" b="30226"/>
          <a:stretch/>
        </p:blipFill>
        <p:spPr>
          <a:xfrm>
            <a:off x="9166805" y="3185508"/>
            <a:ext cx="3036696" cy="3562466"/>
          </a:xfrm>
          <a:prstGeom prst="rect">
            <a:avLst/>
          </a:prstGeom>
        </p:spPr>
      </p:pic>
      <p:pic>
        <p:nvPicPr>
          <p:cNvPr id="18" name="Image 7" descr="https://kimi-img.moonshot.cn/pub/slides/slides_tmpl/image/25-09-02-14:58:06-d2r9avhe3tpg8rchuvc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6935" y="2840355"/>
            <a:ext cx="2425065" cy="15290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 Learning Inside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>
            <a:off x="6323494" y="1316808"/>
            <a:ext cx="6971899" cy="8331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>
            <a:off x="317446" y="5505074"/>
            <a:ext cx="6971899" cy="8331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2-d2r9b11e3tpg8rchv0a0.png"/>
          <p:cNvPicPr>
            <a:picLocks noChangeAspect="1"/>
          </p:cNvPicPr>
          <p:nvPr/>
        </p:nvPicPr>
        <p:blipFill>
          <a:blip r:embed="rId4"/>
          <a:srcRect t="4" b="4"/>
          <a:stretch/>
        </p:blipFill>
        <p:spPr>
          <a:xfrm flipH="1">
            <a:off x="730713" y="4062591"/>
            <a:ext cx="10778662" cy="1981372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2-d2r9b11e3tpg8rchv0a0.png"/>
          <p:cNvPicPr>
            <a:picLocks noChangeAspect="1"/>
          </p:cNvPicPr>
          <p:nvPr/>
        </p:nvPicPr>
        <p:blipFill>
          <a:blip r:embed="rId4"/>
          <a:srcRect t="4" b="4"/>
          <a:stretch/>
        </p:blipFill>
        <p:spPr>
          <a:xfrm>
            <a:off x="795569" y="1916855"/>
            <a:ext cx="10778662" cy="1981372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13-d2r9b19e3tpg8rchv0bg.png"/>
          <p:cNvPicPr>
            <a:picLocks noChangeAspect="1"/>
          </p:cNvPicPr>
          <p:nvPr/>
        </p:nvPicPr>
        <p:blipFill>
          <a:blip r:embed="rId5"/>
          <a:srcRect t="19620" b="19620"/>
          <a:stretch/>
        </p:blipFill>
        <p:spPr>
          <a:xfrm>
            <a:off x="831433" y="1967109"/>
            <a:ext cx="3120319" cy="1895890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>
            <a:off x="10373454" y="2067309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1"/>
          <p:cNvSpPr/>
          <p:nvPr/>
        </p:nvSpPr>
        <p:spPr>
          <a:xfrm>
            <a:off x="10373454" y="2067309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AEA40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8514945" y="5200296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3"/>
          <p:cNvSpPr/>
          <p:nvPr/>
        </p:nvSpPr>
        <p:spPr>
          <a:xfrm>
            <a:off x="8514945" y="5200296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1" name="Image 5" descr="https://kimi-img.moonshot.cn/pub/slides/slides_tmpl/image/25-09-02-14:58:13-d2r9b19e3tpg8rchv0b0.png"/>
          <p:cNvPicPr>
            <a:picLocks noChangeAspect="1"/>
          </p:cNvPicPr>
          <p:nvPr/>
        </p:nvPicPr>
        <p:blipFill>
          <a:blip r:embed="rId6"/>
          <a:srcRect t="19127" b="19127"/>
          <a:stretch/>
        </p:blipFill>
        <p:spPr>
          <a:xfrm>
            <a:off x="8349398" y="4091647"/>
            <a:ext cx="3120319" cy="1926675"/>
          </a:xfrm>
          <a:prstGeom prst="rect">
            <a:avLst/>
          </a:prstGeom>
        </p:spPr>
      </p:pic>
      <p:sp>
        <p:nvSpPr>
          <p:cNvPr id="12" name="Shape 4"/>
          <p:cNvSpPr/>
          <p:nvPr/>
        </p:nvSpPr>
        <p:spPr>
          <a:xfrm>
            <a:off x="7219844" y="4195832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5"/>
          <p:cNvSpPr/>
          <p:nvPr/>
        </p:nvSpPr>
        <p:spPr>
          <a:xfrm>
            <a:off x="7219844" y="4195832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AEA40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4" name="Image 6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 Learning Mechanisms</a:t>
            </a:r>
            <a:endParaRPr lang="en-US" sz="1600" dirty="0"/>
          </a:p>
        </p:txBody>
      </p:sp>
      <p:pic>
        <p:nvPicPr>
          <p:cNvPr id="16" name="Image 7" descr="https://kimi-img.moonshot.cn/pub/slides/slides_tmpl/image/25-09-02-14:58:07-d2r9avpe3tpg8rchuvlg.png"/>
          <p:cNvPicPr>
            <a:picLocks noChangeAspect="1"/>
          </p:cNvPicPr>
          <p:nvPr/>
        </p:nvPicPr>
        <p:blipFill>
          <a:blip r:embed="rId8"/>
          <a:srcRect t="21" b="21"/>
          <a:stretch/>
        </p:blipFill>
        <p:spPr>
          <a:xfrm>
            <a:off x="8422005" y="1083945"/>
            <a:ext cx="1480820" cy="148082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 rot="2280000">
            <a:off x="8658225" y="1670685"/>
            <a:ext cx="1021080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4393601" y="2257557"/>
            <a:ext cx="4790148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DL Definition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4341503" y="2578536"/>
            <a:ext cx="667832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 Learning (DL) is a subset of ML that uses multi-layer neural networks to learn complex patterns from large datasets. It powers advanced applications like image and language processing.</a:t>
            </a: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1304811" y="4398233"/>
            <a:ext cx="4790148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Architectures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1228611" y="4709898"/>
            <a:ext cx="667832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DL architectures include CNNs for image recognition, RNNs/LSTMs for sequential data, and Transformers for natural language processing. Each is tailored to specific tasks.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22-d2r9b3he3tpg8rchv1bg.jpg"/>
          <p:cNvPicPr>
            <a:picLocks noChangeAspect="1"/>
          </p:cNvPicPr>
          <p:nvPr/>
        </p:nvPicPr>
        <p:blipFill>
          <a:blip r:embed="rId3"/>
          <a:srcRect l="7414" t="40815" r="12725"/>
          <a:stretch/>
        </p:blipFill>
        <p:spPr>
          <a:xfrm>
            <a:off x="6754" y="-12700"/>
            <a:ext cx="9284512" cy="687145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6-d2r9b21e3tpg8rchv0q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4" y="-12700"/>
            <a:ext cx="9284512" cy="6858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6-d2r9b21e3tpg8rchv0q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15" y="3344809"/>
            <a:ext cx="10705504" cy="14143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6-d2r9b21e3tpg8rchv0q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15" y="4926557"/>
            <a:ext cx="10705504" cy="141439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16-d2r9b21e3tpg8rchv0r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15" y="1760181"/>
            <a:ext cx="10705504" cy="141439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90" y="867410"/>
            <a:ext cx="942975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Theory to Real DL Products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0000">
            <a:off x="9964957" y="494435"/>
            <a:ext cx="1484684" cy="1484684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16-d2r9b21e3tpg8rchv0s0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4914" y="-12257"/>
            <a:ext cx="8457714" cy="224669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1249045" y="1975485"/>
            <a:ext cx="904621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DL Applications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1147104" y="2283474"/>
            <a:ext cx="989779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DL powers face recognition in social media, machine translation, voice assistants, and autonomous vehicles. It requires large datasets and significant computational resources.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249045" y="3556635"/>
            <a:ext cx="904621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Matching Exercise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1147104" y="3864624"/>
            <a:ext cx="989779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Match network types with applications: CNNs for image classification, RNNs for time-series forecasting, and Transformers for language models. This reinforces understanding.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1249045" y="5137785"/>
            <a:ext cx="904621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Impact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1147104" y="5445774"/>
            <a:ext cx="989779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DL models transform industries by automating complex tasks and providing insights from vast amounts of data, driving innovation and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Generative AI Wave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9-d2r9b2pe3tpg8rchv14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609" y="0"/>
            <a:ext cx="2298391" cy="1463167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9-d2r9b2pe3tpg8rchv15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83" y="1729715"/>
            <a:ext cx="3237257" cy="45663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9-d2r9b2pe3tpg8rchv15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49" y="1729715"/>
            <a:ext cx="3237257" cy="45663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Generative AI Creation Power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4:58:21-d2r9b39e3tpg8rchv170.png"/>
          <p:cNvPicPr>
            <a:picLocks noChangeAspect="1"/>
          </p:cNvPicPr>
          <p:nvPr/>
        </p:nvPicPr>
        <p:blipFill>
          <a:blip r:embed="rId7"/>
          <a:srcRect t="21389" b="21389"/>
          <a:stretch/>
        </p:blipFill>
        <p:spPr>
          <a:xfrm>
            <a:off x="7803710" y="4216954"/>
            <a:ext cx="3616245" cy="206927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41" y="5669730"/>
            <a:ext cx="8071452" cy="458517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14-d2r9b1he3tpg8rchv0g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7842069" y="666282"/>
            <a:ext cx="3313638" cy="1049616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14-d2r9b1he3tpg8rchv0g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8144676" y="237812"/>
            <a:ext cx="3313638" cy="1049616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60000">
            <a:off x="266545" y="5546266"/>
            <a:ext cx="1163958" cy="1163958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087755" y="2112645"/>
            <a:ext cx="27114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GenAI Definition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004287" y="2870633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Generative AI creates new content like text, images, music, and video by learning patterns from existing data. It uses models like Transformers and GANs.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4505325" y="2112645"/>
            <a:ext cx="27114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Applications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4421415" y="2870633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GenAI powers ChatGPT for text generation, DALL-E for images, AIVA for music, and Runway for video. These tools can produce creative and coherent outputs.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7804785" y="1744345"/>
            <a:ext cx="447421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7721150" y="2106007"/>
            <a:ext cx="377552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Generative AI revolutionizes content creation by enabling rapid production of high-quality outputs, democratizing creativity and enhancing productivity.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3-d2r9b19e3tpg8rchv0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7907" y="5303906"/>
            <a:ext cx="1076325" cy="11620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3-d2r9b19e3tpg8rchv0d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937" y="1716070"/>
            <a:ext cx="3682303" cy="4438273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3-d2r9b19e3tpg8rchv0c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13" y="4170783"/>
            <a:ext cx="10583573" cy="1926503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3-d2r9b19e3tpg8rchv0c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13" y="2133947"/>
            <a:ext cx="10583573" cy="1926503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GenAI Exploration</a:t>
            </a:r>
            <a:endParaRPr lang="en-US" sz="1600" dirty="0"/>
          </a:p>
        </p:txBody>
      </p:sp>
      <p:sp>
        <p:nvSpPr>
          <p:cNvPr id="8" name="Shape 1"/>
          <p:cNvSpPr/>
          <p:nvPr/>
        </p:nvSpPr>
        <p:spPr>
          <a:xfrm>
            <a:off x="1496124" y="21781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2"/>
          <p:cNvSpPr/>
          <p:nvPr/>
        </p:nvSpPr>
        <p:spPr>
          <a:xfrm>
            <a:off x="1496124" y="21781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AEA40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916524" y="2816949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Experimentation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3084195" y="2400935"/>
            <a:ext cx="761746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Experiment with GenAI tools like ChatGPT or DALL-E. Input prompts and observe how the model generates coherent and creative outputs.</a:t>
            </a: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1496124" y="4307935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6"/>
          <p:cNvSpPr/>
          <p:nvPr/>
        </p:nvSpPr>
        <p:spPr>
          <a:xfrm>
            <a:off x="1496124" y="4307935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AEA40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916524" y="4946700"/>
            <a:ext cx="1747413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Through Practice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3084195" y="4530725"/>
            <a:ext cx="761746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Through hands-on experience, understand how prompts influence results, refine outputs, and explore the potential of generative models.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Frontier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25-d2r9b49e3tpg8rchv1og.jpg"/>
          <p:cNvPicPr>
            <a:picLocks noChangeAspect="1"/>
          </p:cNvPicPr>
          <p:nvPr/>
        </p:nvPicPr>
        <p:blipFill>
          <a:blip r:embed="rId3"/>
          <a:srcRect t="21875" b="21875"/>
          <a:stretch/>
        </p:blipFill>
        <p:spPr>
          <a:xfrm>
            <a:off x="0" y="752"/>
            <a:ext cx="12192001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22-d2r9b3he3tpg8rchv1c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9088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22-d2r9b3he3tpg8rchv1d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75" y="1694164"/>
            <a:ext cx="10717697" cy="4432176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22-d2r9b3he3tpg8rchv1d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443" y="4177029"/>
            <a:ext cx="5200339" cy="2304488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22-d2r9b3he3tpg8rchv1d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14" y="4177029"/>
            <a:ext cx="5200339" cy="2304488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4:58:22-d2r9b3he3tpg8rchv1d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443" y="1562992"/>
            <a:ext cx="5200339" cy="2304488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4:58:23-d2r9b3pe3tpg8rchv1e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14" y="1562992"/>
            <a:ext cx="5200339" cy="23044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Autonomy Defined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4:58:23-d2r9b3pe3tpg8rchv1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4387" y="952877"/>
            <a:ext cx="885825" cy="314325"/>
          </a:xfrm>
          <a:prstGeom prst="rect">
            <a:avLst/>
          </a:prstGeom>
        </p:spPr>
      </p:pic>
      <p:pic>
        <p:nvPicPr>
          <p:cNvPr id="12" name="Image 9" descr="https://kimi-img.moonshot.cn/pub/slides/slides_tmpl/image/25-09-02-14:58:23-d2r9b3pe3tpg8rchv1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8443" y="952877"/>
            <a:ext cx="885825" cy="314325"/>
          </a:xfrm>
          <a:prstGeom prst="rect">
            <a:avLst/>
          </a:prstGeom>
        </p:spPr>
      </p:pic>
      <p:pic>
        <p:nvPicPr>
          <p:cNvPr id="13" name="Image 10" descr="https://kimi-img.moonshot.cn/pub/slides/slides_tmpl/image/25-09-02-14:58:23-d2r9b3pe3tpg8rchv1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2499" y="952877"/>
            <a:ext cx="885825" cy="314325"/>
          </a:xfrm>
          <a:prstGeom prst="rect">
            <a:avLst/>
          </a:prstGeom>
        </p:spPr>
      </p:pic>
      <p:pic>
        <p:nvPicPr>
          <p:cNvPr id="14" name="Image 11" descr="https://kimi-img.moonshot.cn/pub/slides/slides_tmpl/image/25-09-02-14:58:23-d2r9b3pe3tpg8rchv1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6554" y="952877"/>
            <a:ext cx="885825" cy="314325"/>
          </a:xfrm>
          <a:prstGeom prst="rect">
            <a:avLst/>
          </a:prstGeom>
        </p:spPr>
      </p:pic>
      <p:pic>
        <p:nvPicPr>
          <p:cNvPr id="15" name="Image 12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330" y="6417746"/>
            <a:ext cx="6971899" cy="365582"/>
          </a:xfrm>
          <a:prstGeom prst="rect">
            <a:avLst/>
          </a:prstGeom>
        </p:spPr>
      </p:pic>
      <p:sp>
        <p:nvSpPr>
          <p:cNvPr id="16" name="Text 1"/>
          <p:cNvSpPr/>
          <p:nvPr/>
        </p:nvSpPr>
        <p:spPr>
          <a:xfrm>
            <a:off x="1338944" y="1799419"/>
            <a:ext cx="437070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Definition</a:t>
            </a:r>
            <a:endParaRPr lang="en-US" sz="1600" dirty="0"/>
          </a:p>
        </p:txBody>
      </p:sp>
      <p:sp>
        <p:nvSpPr>
          <p:cNvPr id="17" name="Text 2"/>
          <p:cNvSpPr/>
          <p:nvPr/>
        </p:nvSpPr>
        <p:spPr>
          <a:xfrm>
            <a:off x="1059570" y="2051484"/>
            <a:ext cx="474130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refers to systems that can make autonomous decisions and achieve goals in dynamic environments without continuous human intervention.</a:t>
            </a:r>
            <a:endParaRPr lang="en-US" sz="1600" dirty="0"/>
          </a:p>
        </p:txBody>
      </p:sp>
      <p:sp>
        <p:nvSpPr>
          <p:cNvPr id="18" name="Text 3"/>
          <p:cNvSpPr/>
          <p:nvPr/>
        </p:nvSpPr>
        <p:spPr>
          <a:xfrm>
            <a:off x="1338944" y="4385598"/>
            <a:ext cx="437070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Characteristics</a:t>
            </a:r>
            <a:endParaRPr lang="en-US" sz="1600" dirty="0"/>
          </a:p>
        </p:txBody>
      </p:sp>
      <p:sp>
        <p:nvSpPr>
          <p:cNvPr id="19" name="Text 4"/>
          <p:cNvSpPr/>
          <p:nvPr/>
        </p:nvSpPr>
        <p:spPr>
          <a:xfrm>
            <a:off x="1059570" y="4637663"/>
            <a:ext cx="474130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systems are goal-oriented, adaptive, and capable of real-time learning. They can plan and execute tasks independently.</a:t>
            </a:r>
            <a:endParaRPr lang="en-US" sz="1600" dirty="0"/>
          </a:p>
        </p:txBody>
      </p:sp>
      <p:sp>
        <p:nvSpPr>
          <p:cNvPr id="20" name="Text 5"/>
          <p:cNvSpPr/>
          <p:nvPr/>
        </p:nvSpPr>
        <p:spPr>
          <a:xfrm>
            <a:off x="6837261" y="1799419"/>
            <a:ext cx="437070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Applications</a:t>
            </a:r>
            <a:endParaRPr lang="en-US" sz="1600" dirty="0"/>
          </a:p>
        </p:txBody>
      </p:sp>
      <p:sp>
        <p:nvSpPr>
          <p:cNvPr id="21" name="Text 6"/>
          <p:cNvSpPr/>
          <p:nvPr/>
        </p:nvSpPr>
        <p:spPr>
          <a:xfrm>
            <a:off x="6557887" y="2051484"/>
            <a:ext cx="474130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Examples include autonomous drones, robotic assistants, and self-driving cars. These systems operate autonomously to complete complex tasks.</a:t>
            </a:r>
            <a:endParaRPr lang="en-US" sz="1600" dirty="0"/>
          </a:p>
        </p:txBody>
      </p:sp>
      <p:sp>
        <p:nvSpPr>
          <p:cNvPr id="22" name="Text 7"/>
          <p:cNvSpPr/>
          <p:nvPr/>
        </p:nvSpPr>
        <p:spPr>
          <a:xfrm>
            <a:off x="6837261" y="4385598"/>
            <a:ext cx="437070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Reflection</a:t>
            </a:r>
            <a:endParaRPr lang="en-US" sz="1600" dirty="0"/>
          </a:p>
        </p:txBody>
      </p:sp>
      <p:sp>
        <p:nvSpPr>
          <p:cNvPr id="23" name="Text 8"/>
          <p:cNvSpPr/>
          <p:nvPr/>
        </p:nvSpPr>
        <p:spPr>
          <a:xfrm>
            <a:off x="6557887" y="4637663"/>
            <a:ext cx="4741301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Consider the potential benefits of Agentic AI, such as increased efficiency and productivity, and the risks of unpredictable behavior.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1-d2r9b0pe3tpg8rchv01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245" y="1612107"/>
            <a:ext cx="4468755" cy="5249111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1-d2r9b0pe3tpg8rchv010.png"/>
          <p:cNvPicPr>
            <a:picLocks noChangeAspect="1"/>
          </p:cNvPicPr>
          <p:nvPr/>
        </p:nvPicPr>
        <p:blipFill>
          <a:blip r:embed="rId4"/>
          <a:srcRect t="6963" b="6963"/>
          <a:stretch/>
        </p:blipFill>
        <p:spPr>
          <a:xfrm>
            <a:off x="7512510" y="710118"/>
            <a:ext cx="3984165" cy="3429298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0-d2r9b0he3tpg8rchuv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60000" flipV="1">
            <a:off x="2296138" y="4306545"/>
            <a:ext cx="4048381" cy="2376452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and Safe Deployment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4:58:07-d2r9avpe3tpg8rchuvlg.png"/>
          <p:cNvPicPr>
            <a:picLocks noChangeAspect="1"/>
          </p:cNvPicPr>
          <p:nvPr/>
        </p:nvPicPr>
        <p:blipFill>
          <a:blip r:embed="rId7"/>
          <a:srcRect t="21" b="21"/>
          <a:stretch/>
        </p:blipFill>
        <p:spPr>
          <a:xfrm>
            <a:off x="5252085" y="1799590"/>
            <a:ext cx="1480820" cy="148082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280000">
            <a:off x="5627370" y="2392680"/>
            <a:ext cx="758190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411480" y="2386330"/>
            <a:ext cx="476313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Platforms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333375" y="2766060"/>
            <a:ext cx="5069840" cy="1909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platforms like AutoGPT and BabyAGI allow testing of Agentic AI in controlled environments. Implement safety measures to ensure reliable deployment.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and Next Steps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7-d2r9avpe3tpg8rchuvk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995" y="-2753"/>
            <a:ext cx="3475021" cy="59136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08-d2r9b01e3tpg8rchuvp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855" y="2302730"/>
            <a:ext cx="5560034" cy="701101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08-d2r9b01e3tpg8rchuvp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855" y="3280812"/>
            <a:ext cx="5560034" cy="70110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08-d2r9b01e3tpg8rchuvp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855" y="4195336"/>
            <a:ext cx="5560034" cy="701101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08-d2r9b01e3tpg8rchuvp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855" y="5175688"/>
            <a:ext cx="5560034" cy="701101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4:58:08-d2r9b01e3tpg8rchuvp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855" y="1312535"/>
            <a:ext cx="5560034" cy="701101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4:58:06-d2r9avhe3tpg8rchuvk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859" y="6531445"/>
            <a:ext cx="10114141" cy="323116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4:58:08-d2r9b01e3tpg8rchuvt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272"/>
            <a:ext cx="5267401" cy="618188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040000" flipH="1">
            <a:off x="7314306" y="-2038386"/>
            <a:ext cx="1419225" cy="5692673"/>
          </a:xfrm>
          <a:prstGeom prst="rect">
            <a:avLst/>
          </a:prstGeom>
        </p:spPr>
      </p:pic>
      <p:pic>
        <p:nvPicPr>
          <p:cNvPr id="11" name="Image 9" descr="https://kimi-img.moonshot.cn/pub/slides/slides_tmpl/image/25-09-02-14:58:09-d2r9b09e3tpg8rchuvug.png"/>
          <p:cNvPicPr>
            <a:picLocks noChangeAspect="1"/>
          </p:cNvPicPr>
          <p:nvPr/>
        </p:nvPicPr>
        <p:blipFill>
          <a:blip r:embed="rId8"/>
          <a:srcRect t="6963" b="6963"/>
          <a:stretch/>
        </p:blipFill>
        <p:spPr>
          <a:xfrm>
            <a:off x="1519697" y="3192061"/>
            <a:ext cx="3984165" cy="3429298"/>
          </a:xfrm>
          <a:prstGeom prst="rect">
            <a:avLst/>
          </a:prstGeom>
        </p:spPr>
      </p:pic>
      <p:pic>
        <p:nvPicPr>
          <p:cNvPr id="12" name="Image 10" descr="https://kimi-img.moonshot.cn/pub/slides/slides_tmpl/image/25-09-02-14:58:06-d2r9avhe3tpg8rchuvd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20000">
            <a:off x="228599" y="972103"/>
            <a:ext cx="3400317" cy="472086"/>
          </a:xfrm>
          <a:prstGeom prst="rect">
            <a:avLst/>
          </a:prstGeom>
        </p:spPr>
      </p:pic>
      <p:pic>
        <p:nvPicPr>
          <p:cNvPr id="13" name="Image 11" descr="https://kimi-img.moonshot.cn/pub/slides/slides_tmpl/image/25-09-02-14:58:08-d2r9b01e3tpg8rchuvt0.png"/>
          <p:cNvPicPr>
            <a:picLocks noChangeAspect="1"/>
          </p:cNvPicPr>
          <p:nvPr/>
        </p:nvPicPr>
        <p:blipFill>
          <a:blip r:embed="rId10"/>
          <a:srcRect t="3681" b="3681"/>
          <a:stretch/>
        </p:blipFill>
        <p:spPr>
          <a:xfrm>
            <a:off x="219767" y="1788996"/>
            <a:ext cx="2590418" cy="2399729"/>
          </a:xfrm>
          <a:prstGeom prst="rect">
            <a:avLst/>
          </a:prstGeom>
        </p:spPr>
      </p:pic>
      <p:pic>
        <p:nvPicPr>
          <p:cNvPr id="14" name="Image 12" descr="https://kimi-img.moonshot.cn/pub/slides/slides_tmpl/image/25-09-02-14:58:08-d2r9b01e3tpg8rchuvr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420000" flipH="1">
            <a:off x="8460447" y="6196486"/>
            <a:ext cx="3647717" cy="506434"/>
          </a:xfrm>
          <a:prstGeom prst="rect">
            <a:avLst/>
          </a:prstGeom>
        </p:spPr>
      </p:pic>
      <p:pic>
        <p:nvPicPr>
          <p:cNvPr id="15" name="Image 13" descr="https://kimi-img.moonshot.cn/pub/slides/slides_tmpl/image/25-09-02-14:58:07-d2r9avpe3tpg8rchuvlg.png"/>
          <p:cNvPicPr>
            <a:picLocks noChangeAspect="1"/>
          </p:cNvPicPr>
          <p:nvPr/>
        </p:nvPicPr>
        <p:blipFill>
          <a:blip r:embed="rId12"/>
          <a:srcRect t="21" b="21"/>
          <a:stretch/>
        </p:blipFill>
        <p:spPr>
          <a:xfrm>
            <a:off x="2077720" y="2929890"/>
            <a:ext cx="1480820" cy="148082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 rot="2280000">
            <a:off x="2378710" y="3500120"/>
            <a:ext cx="904875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Topics</a:t>
            </a:r>
            <a:endParaRPr lang="en-US" sz="1600" dirty="0"/>
          </a:p>
        </p:txBody>
      </p:sp>
      <p:sp>
        <p:nvSpPr>
          <p:cNvPr id="17" name="Text 1"/>
          <p:cNvSpPr/>
          <p:nvPr/>
        </p:nvSpPr>
        <p:spPr>
          <a:xfrm>
            <a:off x="768350" y="334010"/>
            <a:ext cx="391414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8" name="Text 2"/>
          <p:cNvSpPr/>
          <p:nvPr/>
        </p:nvSpPr>
        <p:spPr>
          <a:xfrm>
            <a:off x="6410860" y="1437878"/>
            <a:ext cx="512953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3"/>
          <p:cNvSpPr/>
          <p:nvPr/>
        </p:nvSpPr>
        <p:spPr>
          <a:xfrm>
            <a:off x="7214235" y="1519555"/>
            <a:ext cx="374396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Foundations</a:t>
            </a:r>
            <a:endParaRPr lang="en-US" sz="1600" dirty="0"/>
          </a:p>
        </p:txBody>
      </p:sp>
      <p:sp>
        <p:nvSpPr>
          <p:cNvPr id="20" name="Text 4"/>
          <p:cNvSpPr/>
          <p:nvPr/>
        </p:nvSpPr>
        <p:spPr>
          <a:xfrm>
            <a:off x="6410860" y="2437761"/>
            <a:ext cx="512953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5"/>
          <p:cNvSpPr/>
          <p:nvPr/>
        </p:nvSpPr>
        <p:spPr>
          <a:xfrm>
            <a:off x="7214235" y="2505075"/>
            <a:ext cx="374396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Learning Core</a:t>
            </a:r>
            <a:endParaRPr lang="en-US" sz="1600" dirty="0"/>
          </a:p>
        </p:txBody>
      </p:sp>
      <p:sp>
        <p:nvSpPr>
          <p:cNvPr id="22" name="Text 6"/>
          <p:cNvSpPr/>
          <p:nvPr/>
        </p:nvSpPr>
        <p:spPr>
          <a:xfrm>
            <a:off x="6384501" y="3375394"/>
            <a:ext cx="692671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7"/>
          <p:cNvSpPr/>
          <p:nvPr/>
        </p:nvSpPr>
        <p:spPr>
          <a:xfrm>
            <a:off x="7214235" y="3471545"/>
            <a:ext cx="374332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 Learning Inside</a:t>
            </a:r>
            <a:endParaRPr lang="en-US" sz="1600" dirty="0"/>
          </a:p>
        </p:txBody>
      </p:sp>
      <p:sp>
        <p:nvSpPr>
          <p:cNvPr id="24" name="Text 8"/>
          <p:cNvSpPr/>
          <p:nvPr/>
        </p:nvSpPr>
        <p:spPr>
          <a:xfrm>
            <a:off x="6410556" y="4343270"/>
            <a:ext cx="64056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5" name="Text 9"/>
          <p:cNvSpPr/>
          <p:nvPr/>
        </p:nvSpPr>
        <p:spPr>
          <a:xfrm>
            <a:off x="7214235" y="4424680"/>
            <a:ext cx="37426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Generative AI Wave</a:t>
            </a:r>
            <a:endParaRPr lang="en-US" sz="1600" dirty="0"/>
          </a:p>
        </p:txBody>
      </p:sp>
      <p:sp>
        <p:nvSpPr>
          <p:cNvPr id="26" name="Text 10"/>
          <p:cNvSpPr/>
          <p:nvPr/>
        </p:nvSpPr>
        <p:spPr>
          <a:xfrm>
            <a:off x="6410556" y="5330453"/>
            <a:ext cx="64056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11"/>
          <p:cNvSpPr/>
          <p:nvPr/>
        </p:nvSpPr>
        <p:spPr>
          <a:xfrm>
            <a:off x="7214235" y="5410200"/>
            <a:ext cx="374205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Frontier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21-d2r9b39e3tpg8rchv16g.jpg"/>
          <p:cNvPicPr>
            <a:picLocks noChangeAspect="1"/>
          </p:cNvPicPr>
          <p:nvPr/>
        </p:nvPicPr>
        <p:blipFill>
          <a:blip r:embed="rId3"/>
          <a:srcRect l="7414" t="5310" r="12725"/>
          <a:stretch/>
        </p:blipFill>
        <p:spPr>
          <a:xfrm>
            <a:off x="6415317" y="752"/>
            <a:ext cx="5776684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8-d2r9b2he3tpg8rchv10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008" y="0"/>
            <a:ext cx="5779008" cy="6858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8-d2r9b2he3tpg8rchv0v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7" y="3249156"/>
            <a:ext cx="10717697" cy="1487553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8-d2r9b2he3tpg8rchv0v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7" y="4927890"/>
            <a:ext cx="10717697" cy="1487553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18-d2r9b2he3tpg8rchv10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07" y="1584936"/>
            <a:ext cx="10717697" cy="148755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15" y="7261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Challenges Across AI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18-d2r9b2he3tpg8rchv12g.png"/>
          <p:cNvPicPr>
            <a:picLocks noChangeAspect="1"/>
          </p:cNvPicPr>
          <p:nvPr/>
        </p:nvPicPr>
        <p:blipFill>
          <a:blip r:embed="rId8"/>
          <a:srcRect l="35463" t="30500" r="3671" b="30426"/>
          <a:stretch/>
        </p:blipFill>
        <p:spPr>
          <a:xfrm>
            <a:off x="806637" y="1595438"/>
            <a:ext cx="2298513" cy="1475581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18-d2r9b2he3tpg8rchv11g.png"/>
          <p:cNvPicPr>
            <a:picLocks noChangeAspect="1"/>
          </p:cNvPicPr>
          <p:nvPr/>
        </p:nvPicPr>
        <p:blipFill>
          <a:blip r:embed="rId9"/>
          <a:srcRect t="17901" b="17901"/>
          <a:stretch/>
        </p:blipFill>
        <p:spPr>
          <a:xfrm flipH="1">
            <a:off x="9194799" y="3248026"/>
            <a:ext cx="2298513" cy="1475581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4:58:19-d2r9b2pe3tpg8rchv130.png"/>
          <p:cNvPicPr>
            <a:picLocks noChangeAspect="1"/>
          </p:cNvPicPr>
          <p:nvPr/>
        </p:nvPicPr>
        <p:blipFill>
          <a:blip r:embed="rId10"/>
          <a:srcRect t="17901" b="17901"/>
          <a:stretch/>
        </p:blipFill>
        <p:spPr>
          <a:xfrm>
            <a:off x="806637" y="4900613"/>
            <a:ext cx="2298513" cy="1475581"/>
          </a:xfrm>
          <a:prstGeom prst="rect">
            <a:avLst/>
          </a:prstGeom>
        </p:spPr>
      </p:pic>
      <p:pic>
        <p:nvPicPr>
          <p:cNvPr id="12" name="Image 9" descr="https://kimi-img.moonshot.cn/pub/slides/slides_tmpl/image/25-09-02-14:58:18-d2r9b2he3tpg8rchv12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8373" y="690315"/>
            <a:ext cx="3867150" cy="636366"/>
          </a:xfrm>
          <a:prstGeom prst="rect">
            <a:avLst/>
          </a:prstGeom>
        </p:spPr>
      </p:pic>
      <p:pic>
        <p:nvPicPr>
          <p:cNvPr id="13" name="Image 10" descr="https://kimi-img.moonshot.cn/pub/slides/slides_tmpl/image/25-09-02-14:58:19-d2r9b2pe3tpg8rchv13g.jpe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" y="5418845"/>
            <a:ext cx="2298391" cy="1463167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3382645" y="1734185"/>
            <a:ext cx="563626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and Fairness</a:t>
            </a:r>
            <a:endParaRPr lang="en-US" sz="1600" dirty="0"/>
          </a:p>
        </p:txBody>
      </p:sp>
      <p:sp>
        <p:nvSpPr>
          <p:cNvPr id="15" name="Text 2"/>
          <p:cNvSpPr/>
          <p:nvPr/>
        </p:nvSpPr>
        <p:spPr>
          <a:xfrm>
            <a:off x="3280703" y="1958042"/>
            <a:ext cx="807370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can amplify biases in training data, leading to unfair outcomes. Mitigate this by using balanced datasets and fairness metrics.</a:t>
            </a:r>
            <a:endParaRPr lang="en-US" sz="1600" dirty="0"/>
          </a:p>
        </p:txBody>
      </p:sp>
      <p:sp>
        <p:nvSpPr>
          <p:cNvPr id="16" name="Text 3"/>
          <p:cNvSpPr/>
          <p:nvPr/>
        </p:nvSpPr>
        <p:spPr>
          <a:xfrm>
            <a:off x="945515" y="3387090"/>
            <a:ext cx="563626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</a:t>
            </a: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945541" y="3610630"/>
            <a:ext cx="807370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 personal data used for training AI models. Implement robust data anonymization and security measures.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3382645" y="5039360"/>
            <a:ext cx="563626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Autonomy and Control</a:t>
            </a:r>
            <a:endParaRPr lang="en-US" sz="1600" dirty="0"/>
          </a:p>
        </p:txBody>
      </p:sp>
      <p:sp>
        <p:nvSpPr>
          <p:cNvPr id="19" name="Text 6"/>
          <p:cNvSpPr/>
          <p:nvPr/>
        </p:nvSpPr>
        <p:spPr>
          <a:xfrm>
            <a:off x="3280703" y="5263217"/>
            <a:ext cx="807370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can act unpredictably. Ensure oversight and control mechanisms to manage autonomous systems safely.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4-d2r9b1he3tpg8rchv0j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79508"/>
            <a:ext cx="12192002" cy="3499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 and Responsible Innovation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4:58:14-d2r9b1he3tpg8rchv0k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358" y="1939379"/>
            <a:ext cx="3365284" cy="4298053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4:58:14-d2r9b1he3tpg8rchv0k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51" y="1939379"/>
            <a:ext cx="3365284" cy="4298053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0000">
            <a:off x="8945921" y="522849"/>
            <a:ext cx="950018" cy="950018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0000">
            <a:off x="10119629" y="522849"/>
            <a:ext cx="950018" cy="950018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0000">
            <a:off x="7772214" y="522848"/>
            <a:ext cx="950018" cy="950018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41" y="5858781"/>
            <a:ext cx="8071452" cy="458517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4:58:15-d2r9b1pe3tpg8rchv0m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4465" y="1902800"/>
            <a:ext cx="3511600" cy="4334632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096645" y="2470150"/>
            <a:ext cx="277876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Regulations and Standards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015973" y="321743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Adhere to emerging regulations and industry standards for AI. Promote transparency and accountability in AI development.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4761230" y="2470150"/>
            <a:ext cx="277876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Interdisciplinary Collaboration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4680715" y="321743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 interdisciplinary teams to address ethical challenges. Continuously monitor AI systems to ensure they align with ethical principles.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Synthesis &amp; Action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8-d2r9b2he3tpg8rchv110.jpg"/>
          <p:cNvPicPr>
            <a:picLocks noChangeAspect="1"/>
          </p:cNvPicPr>
          <p:nvPr/>
        </p:nvPicPr>
        <p:blipFill>
          <a:blip r:embed="rId3"/>
          <a:srcRect t="42975" b="42975"/>
          <a:stretch/>
        </p:blipFill>
        <p:spPr>
          <a:xfrm>
            <a:off x="0" y="5145687"/>
            <a:ext cx="12192000" cy="1713021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22-d2r9b3he3tpg8rchv1a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5114"/>
            <a:ext cx="12192000" cy="17129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22-d2r9b3he3tpg8rchv1b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308" y="1715570"/>
            <a:ext cx="2591025" cy="4554107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22-d2r9b3he3tpg8rchv1c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572" y="1704684"/>
            <a:ext cx="2591025" cy="4554107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22-d2r9b3he3tpg8rchv1b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836" y="1715570"/>
            <a:ext cx="2591025" cy="4554107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4:58:22-d2r9b3he3tpg8rchv1c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00" y="1704684"/>
            <a:ext cx="2591025" cy="45541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Subfield Map and Career Trajectories</a:t>
            </a:r>
            <a:endParaRPr lang="en-US" sz="1600" dirty="0"/>
          </a:p>
        </p:txBody>
      </p:sp>
      <p:pic>
        <p:nvPicPr>
          <p:cNvPr id="9" name="Image 6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15-d2r9b1pe3tpg8rchv0o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00000">
            <a:off x="7804011" y="269135"/>
            <a:ext cx="1978760" cy="972611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4:58:07-d2r9avpe3tpg8rchuvlg.png"/>
          <p:cNvPicPr>
            <a:picLocks noChangeAspect="1"/>
          </p:cNvPicPr>
          <p:nvPr/>
        </p:nvPicPr>
        <p:blipFill>
          <a:blip r:embed="rId9"/>
          <a:srcRect t="21" b="21"/>
          <a:stretch/>
        </p:blipFill>
        <p:spPr>
          <a:xfrm>
            <a:off x="10028555" y="562610"/>
            <a:ext cx="1480820" cy="148082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 rot="2280000">
            <a:off x="10264775" y="1149350"/>
            <a:ext cx="1021080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Details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005900" y="215985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Subfield Hierarchy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926125" y="2735530"/>
            <a:ext cx="2278892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encompasses ML, which includes DL. GenAI leverages DL, while Agentic AI focuses on autonomy. Each subfield has distinct tools and applications.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3711192" y="2159851"/>
            <a:ext cx="207365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3631417" y="2735530"/>
            <a:ext cx="2278892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Familiarize yourself with tools like TensorFlow, PyTorch, OpenAI, and AutoGPT. These tools are essential for developing and deploying AI solutions.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6416484" y="2159851"/>
            <a:ext cx="207365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Career Paths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6336709" y="2735530"/>
            <a:ext cx="2278892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Explore career opportunities in data science, model development, creative design, and autonomous systems. Each path offers unique challenges and rewards.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9121777" y="215985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Learning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9042002" y="2735530"/>
            <a:ext cx="2278892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Stay updated with the latest advancements in AI. Continuous learning is crucial for adapting to the rapidly evolving landscape of AI technologies.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2-d2r9b11e3tpg8rchv0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15" y="4766667"/>
            <a:ext cx="9333785" cy="20789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07-d2r9avpe3tpg8rchuvo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73062" y="1659072"/>
            <a:ext cx="1921252" cy="1719016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2-d2r9b11e3tpg8rchv090.png"/>
          <p:cNvPicPr>
            <a:picLocks noChangeAspect="1"/>
          </p:cNvPicPr>
          <p:nvPr/>
        </p:nvPicPr>
        <p:blipFill>
          <a:blip r:embed="rId5"/>
          <a:srcRect t="6317" b="6317"/>
          <a:stretch/>
        </p:blipFill>
        <p:spPr>
          <a:xfrm>
            <a:off x="-1" y="3738890"/>
            <a:ext cx="3585029" cy="3132093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Takeaways and Immediate Experiments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4446905" y="2204720"/>
            <a:ext cx="70383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Actionable Steps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3845560" y="2600325"/>
            <a:ext cx="76396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 AI subfields, applications, and ethical considerations. Experiment with training a classifier, generating content with GenAI, and simulating an agent. Share your results and iterate.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9-d2r9b2pe3tpg8rchv16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1538"/>
            <a:ext cx="12192000" cy="82905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25-d2r9b49e3tpg8rchv1k0.jpg"/>
          <p:cNvPicPr>
            <a:picLocks noChangeAspect="1"/>
          </p:cNvPicPr>
          <p:nvPr/>
        </p:nvPicPr>
        <p:blipFill>
          <a:blip r:embed="rId4"/>
          <a:srcRect t="42975" b="42975"/>
          <a:stretch/>
        </p:blipFill>
        <p:spPr>
          <a:xfrm>
            <a:off x="0" y="0"/>
            <a:ext cx="12192000" cy="1713021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25-d2r9b49e3tpg8rchv1m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"/>
            <a:ext cx="12192000" cy="17129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26-d2r9b4he3tpg8rchv1rg.png"/>
          <p:cNvPicPr>
            <a:picLocks noChangeAspect="1"/>
          </p:cNvPicPr>
          <p:nvPr/>
        </p:nvPicPr>
        <p:blipFill>
          <a:blip r:embed="rId6"/>
          <a:srcRect l="7425" t="8315" r="15740"/>
          <a:stretch/>
        </p:blipFill>
        <p:spPr>
          <a:xfrm>
            <a:off x="756104" y="905044"/>
            <a:ext cx="4392845" cy="524175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135302" y="2537606"/>
            <a:ext cx="4986139" cy="92075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60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4:58:05-d2r9av9e3tpg8rchuva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0" y="492415"/>
            <a:ext cx="1457326" cy="145732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5016" y="4147867"/>
            <a:ext cx="6403486" cy="615543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05-d2r9av9e3tpg8rchuv9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6490" y="5040630"/>
            <a:ext cx="2556510" cy="67056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05-d2r9av9e3tpg8rchuv9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910" y="5040630"/>
            <a:ext cx="2649220" cy="670560"/>
          </a:xfrm>
          <a:prstGeom prst="rect">
            <a:avLst/>
          </a:prstGeom>
        </p:spPr>
      </p:pic>
      <p:sp>
        <p:nvSpPr>
          <p:cNvPr id="11" name="Shape 1"/>
          <p:cNvSpPr/>
          <p:nvPr/>
        </p:nvSpPr>
        <p:spPr>
          <a:xfrm rot="21420000">
            <a:off x="6049010" y="5257165"/>
            <a:ext cx="345440" cy="337185"/>
          </a:xfrm>
          <a:custGeom>
            <a:avLst/>
            <a:gdLst/>
            <a:ahLst/>
            <a:cxnLst/>
            <a:rect l="l" t="t" r="r" b="b"/>
            <a:pathLst>
              <a:path w="345440" h="337185">
                <a:moveTo>
                  <a:pt x="173709" y="181551"/>
                </a:moveTo>
                <a:cubicBezTo>
                  <a:pt x="287803" y="181551"/>
                  <a:pt x="328526" y="230017"/>
                  <a:pt x="345440" y="280473"/>
                </a:cubicBezTo>
                <a:cubicBezTo>
                  <a:pt x="354963" y="308910"/>
                  <a:pt x="329659" y="337185"/>
                  <a:pt x="294605" y="337185"/>
                </a:cubicBezTo>
                <a:lnTo>
                  <a:pt x="52857" y="337185"/>
                </a:lnTo>
                <a:cubicBezTo>
                  <a:pt x="17804" y="337185"/>
                  <a:pt x="-7501" y="308910"/>
                  <a:pt x="2022" y="280473"/>
                </a:cubicBezTo>
                <a:cubicBezTo>
                  <a:pt x="18891" y="230017"/>
                  <a:pt x="59614" y="181551"/>
                  <a:pt x="173709" y="181551"/>
                </a:cubicBezTo>
                <a:close/>
                <a:moveTo>
                  <a:pt x="173709" y="0"/>
                </a:moveTo>
                <a:cubicBezTo>
                  <a:pt x="224906" y="0"/>
                  <a:pt x="266399" y="37131"/>
                  <a:pt x="266354" y="82996"/>
                </a:cubicBezTo>
                <a:cubicBezTo>
                  <a:pt x="266354" y="128820"/>
                  <a:pt x="224861" y="165992"/>
                  <a:pt x="173709" y="165992"/>
                </a:cubicBezTo>
                <a:cubicBezTo>
                  <a:pt x="122556" y="165992"/>
                  <a:pt x="81063" y="128820"/>
                  <a:pt x="81063" y="82996"/>
                </a:cubicBezTo>
                <a:cubicBezTo>
                  <a:pt x="81063" y="37131"/>
                  <a:pt x="122556" y="0"/>
                  <a:pt x="173709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2" name="Text 2"/>
          <p:cNvSpPr/>
          <p:nvPr/>
        </p:nvSpPr>
        <p:spPr>
          <a:xfrm rot="21420000">
            <a:off x="6049010" y="5257165"/>
            <a:ext cx="34544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3"/>
          <p:cNvSpPr/>
          <p:nvPr/>
        </p:nvSpPr>
        <p:spPr>
          <a:xfrm rot="21360000">
            <a:off x="8877935" y="5248275"/>
            <a:ext cx="390525" cy="337185"/>
          </a:xfrm>
          <a:custGeom>
            <a:avLst/>
            <a:gdLst/>
            <a:ahLst/>
            <a:cxnLst/>
            <a:rect l="l" t="t" r="r" b="b"/>
            <a:pathLst>
              <a:path w="390525" h="337185">
                <a:moveTo>
                  <a:pt x="142998" y="40177"/>
                </a:moveTo>
                <a:lnTo>
                  <a:pt x="248767" y="40177"/>
                </a:lnTo>
                <a:lnTo>
                  <a:pt x="248767" y="66524"/>
                </a:lnTo>
                <a:lnTo>
                  <a:pt x="142998" y="66524"/>
                </a:lnTo>
                <a:close/>
                <a:moveTo>
                  <a:pt x="46434" y="40177"/>
                </a:moveTo>
                <a:lnTo>
                  <a:pt x="103754" y="40177"/>
                </a:lnTo>
                <a:lnTo>
                  <a:pt x="103754" y="66524"/>
                </a:lnTo>
                <a:lnTo>
                  <a:pt x="46434" y="66524"/>
                </a:lnTo>
                <a:cubicBezTo>
                  <a:pt x="36366" y="66524"/>
                  <a:pt x="28228" y="74164"/>
                  <a:pt x="28228" y="83517"/>
                </a:cubicBezTo>
                <a:lnTo>
                  <a:pt x="28228" y="129930"/>
                </a:lnTo>
                <a:lnTo>
                  <a:pt x="362251" y="129930"/>
                </a:lnTo>
                <a:lnTo>
                  <a:pt x="362251" y="83517"/>
                </a:lnTo>
                <a:cubicBezTo>
                  <a:pt x="362251" y="74120"/>
                  <a:pt x="354065" y="66524"/>
                  <a:pt x="344044" y="66524"/>
                </a:cubicBezTo>
                <a:lnTo>
                  <a:pt x="288011" y="66524"/>
                </a:lnTo>
                <a:lnTo>
                  <a:pt x="288011" y="40177"/>
                </a:lnTo>
                <a:lnTo>
                  <a:pt x="344044" y="40177"/>
                </a:lnTo>
                <a:cubicBezTo>
                  <a:pt x="369684" y="40177"/>
                  <a:pt x="390478" y="59586"/>
                  <a:pt x="390525" y="83517"/>
                </a:cubicBezTo>
                <a:lnTo>
                  <a:pt x="390525" y="293846"/>
                </a:lnTo>
                <a:cubicBezTo>
                  <a:pt x="390525" y="317689"/>
                  <a:pt x="369637" y="337185"/>
                  <a:pt x="344091" y="337185"/>
                </a:cubicBezTo>
                <a:lnTo>
                  <a:pt x="46434" y="337185"/>
                </a:lnTo>
                <a:cubicBezTo>
                  <a:pt x="20888" y="337185"/>
                  <a:pt x="0" y="317689"/>
                  <a:pt x="0" y="293846"/>
                </a:cubicBezTo>
                <a:lnTo>
                  <a:pt x="0" y="156276"/>
                </a:lnTo>
                <a:lnTo>
                  <a:pt x="0" y="129930"/>
                </a:lnTo>
                <a:lnTo>
                  <a:pt x="0" y="83517"/>
                </a:lnTo>
                <a:cubicBezTo>
                  <a:pt x="0" y="59586"/>
                  <a:pt x="20794" y="40177"/>
                  <a:pt x="46434" y="40177"/>
                </a:cubicBezTo>
                <a:close/>
                <a:moveTo>
                  <a:pt x="267548" y="0"/>
                </a:moveTo>
                <a:cubicBezTo>
                  <a:pt x="275357" y="0"/>
                  <a:pt x="281661" y="5884"/>
                  <a:pt x="281661" y="13173"/>
                </a:cubicBezTo>
                <a:lnTo>
                  <a:pt x="281661" y="94143"/>
                </a:lnTo>
                <a:cubicBezTo>
                  <a:pt x="281661" y="101432"/>
                  <a:pt x="275357" y="107360"/>
                  <a:pt x="267548" y="107360"/>
                </a:cubicBezTo>
                <a:cubicBezTo>
                  <a:pt x="259738" y="107360"/>
                  <a:pt x="253434" y="101476"/>
                  <a:pt x="253434" y="94187"/>
                </a:cubicBezTo>
                <a:lnTo>
                  <a:pt x="253434" y="13173"/>
                </a:lnTo>
                <a:cubicBezTo>
                  <a:pt x="253434" y="5884"/>
                  <a:pt x="259738" y="0"/>
                  <a:pt x="267548" y="0"/>
                </a:cubicBezTo>
                <a:close/>
                <a:moveTo>
                  <a:pt x="122930" y="0"/>
                </a:moveTo>
                <a:cubicBezTo>
                  <a:pt x="130740" y="0"/>
                  <a:pt x="137043" y="5884"/>
                  <a:pt x="137043" y="13173"/>
                </a:cubicBezTo>
                <a:lnTo>
                  <a:pt x="137043" y="94143"/>
                </a:lnTo>
                <a:cubicBezTo>
                  <a:pt x="137043" y="101432"/>
                  <a:pt x="130740" y="107360"/>
                  <a:pt x="122930" y="107360"/>
                </a:cubicBezTo>
                <a:cubicBezTo>
                  <a:pt x="115120" y="107360"/>
                  <a:pt x="108816" y="101476"/>
                  <a:pt x="108816" y="94187"/>
                </a:cubicBezTo>
                <a:lnTo>
                  <a:pt x="108816" y="13173"/>
                </a:lnTo>
                <a:cubicBezTo>
                  <a:pt x="108816" y="5884"/>
                  <a:pt x="115120" y="0"/>
                  <a:pt x="122930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4" name="Text 4"/>
          <p:cNvSpPr/>
          <p:nvPr/>
        </p:nvSpPr>
        <p:spPr>
          <a:xfrm rot="21360000">
            <a:off x="8877935" y="5248275"/>
            <a:ext cx="39052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 rot="21360000">
            <a:off x="6412230" y="5198745"/>
            <a:ext cx="1828800" cy="340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60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 rot="21360000">
            <a:off x="9320530" y="5200015"/>
            <a:ext cx="1899920" cy="3289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6-d2r9avhe3tpg8rchuvc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" y="-2753"/>
            <a:ext cx="5267401" cy="618188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06-d2r9avhe3tpg8rchuvbg.png"/>
          <p:cNvPicPr>
            <a:picLocks noChangeAspect="1"/>
          </p:cNvPicPr>
          <p:nvPr/>
        </p:nvPicPr>
        <p:blipFill>
          <a:blip r:embed="rId4"/>
          <a:srcRect t="4" b="4"/>
          <a:stretch/>
        </p:blipFill>
        <p:spPr>
          <a:xfrm>
            <a:off x="6560458" y="1683562"/>
            <a:ext cx="4999153" cy="1463167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06-d2r9avhe3tpg8rchuvbg.png"/>
          <p:cNvPicPr>
            <a:picLocks noChangeAspect="1"/>
          </p:cNvPicPr>
          <p:nvPr/>
        </p:nvPicPr>
        <p:blipFill>
          <a:blip r:embed="rId4"/>
          <a:srcRect t="4" b="4"/>
          <a:stretch/>
        </p:blipFill>
        <p:spPr>
          <a:xfrm>
            <a:off x="6560458" y="3719532"/>
            <a:ext cx="4999153" cy="1463167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06-d2r9avhe3tpg8rchuv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66" y="1722022"/>
            <a:ext cx="5175953" cy="48040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68350" y="334010"/>
            <a:ext cx="391414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4:58:06-d2r9avhe3tpg8rchuvd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0000">
            <a:off x="228599" y="972103"/>
            <a:ext cx="3400317" cy="47208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06-d2r9avhe3tpg8rchuve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374" y="981349"/>
            <a:ext cx="1883146" cy="1179282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3106" y="4073055"/>
            <a:ext cx="2106072" cy="2106072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06-d2r9avhe3tpg8rchuvf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520000">
            <a:off x="10605116" y="2644513"/>
            <a:ext cx="569357" cy="227073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9769" y="5488564"/>
            <a:ext cx="2320134" cy="1140405"/>
          </a:xfrm>
          <a:prstGeom prst="rect">
            <a:avLst/>
          </a:prstGeom>
        </p:spPr>
      </p:pic>
      <p:pic>
        <p:nvPicPr>
          <p:cNvPr id="12" name="Image 9" descr="https://kimi-img.moonshot.cn/pub/slides/slides_tmpl/image/25-09-02-14:58:06-d2r9avhe3tpg8rchuvgg.jpe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0520" y="1957905"/>
            <a:ext cx="853514" cy="457240"/>
          </a:xfrm>
          <a:prstGeom prst="rect">
            <a:avLst/>
          </a:prstGeom>
        </p:spPr>
      </p:pic>
      <p:pic>
        <p:nvPicPr>
          <p:cNvPr id="13" name="Image 10" descr="https://kimi-img.moonshot.cn/pub/slides/slides_tmpl/image/25-09-02-14:58:06-d2r9avhe3tpg8rchuvgg.jpe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260" y="1957905"/>
            <a:ext cx="853514" cy="457240"/>
          </a:xfrm>
          <a:prstGeom prst="rect">
            <a:avLst/>
          </a:prstGeom>
        </p:spPr>
      </p:pic>
      <p:pic>
        <p:nvPicPr>
          <p:cNvPr id="14" name="Image 11" descr="https://kimi-img.moonshot.cn/pub/slides/slides_tmpl/image/25-09-02-14:58:06-d2r9avhe3tpg8rchuvgg.jpe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0520" y="3953190"/>
            <a:ext cx="853514" cy="457240"/>
          </a:xfrm>
          <a:prstGeom prst="rect">
            <a:avLst/>
          </a:prstGeom>
        </p:spPr>
      </p:pic>
      <p:pic>
        <p:nvPicPr>
          <p:cNvPr id="15" name="Image 12" descr="https://kimi-img.moonshot.cn/pub/slides/slides_tmpl/image/25-09-02-14:58:06-d2r9avhe3tpg8rchuvh0.jpe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6260" y="3953190"/>
            <a:ext cx="853514" cy="457240"/>
          </a:xfrm>
          <a:prstGeom prst="rect">
            <a:avLst/>
          </a:prstGeom>
        </p:spPr>
      </p:pic>
      <p:pic>
        <p:nvPicPr>
          <p:cNvPr id="16" name="Image 13" descr="https://kimi-img.moonshot.cn/pub/slides/slides_tmpl/image/25-09-02-14:58:06-d2r9avhe3tpg8rchuvig.jpe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3995" y="-2753"/>
            <a:ext cx="3475021" cy="591363"/>
          </a:xfrm>
          <a:prstGeom prst="rect">
            <a:avLst/>
          </a:prstGeom>
        </p:spPr>
      </p:pic>
      <p:pic>
        <p:nvPicPr>
          <p:cNvPr id="17" name="Image 14" descr="https://kimi-img.moonshot.cn/pub/slides/slides_tmpl/image/25-09-02-14:58:06-d2r9avhe3tpg8rchuvhg.jpe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929" y="6531445"/>
            <a:ext cx="10114141" cy="323116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8601577" y="1952546"/>
            <a:ext cx="820883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2"/>
          <p:cNvSpPr/>
          <p:nvPr/>
        </p:nvSpPr>
        <p:spPr>
          <a:xfrm>
            <a:off x="6789420" y="2557780"/>
            <a:ext cx="458216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and Next Steps</a:t>
            </a:r>
            <a:endParaRPr lang="en-US" sz="1600" dirty="0"/>
          </a:p>
        </p:txBody>
      </p:sp>
      <p:sp>
        <p:nvSpPr>
          <p:cNvPr id="20" name="Text 3"/>
          <p:cNvSpPr/>
          <p:nvPr/>
        </p:nvSpPr>
        <p:spPr>
          <a:xfrm>
            <a:off x="8517076" y="3963679"/>
            <a:ext cx="820883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4"/>
          <p:cNvSpPr/>
          <p:nvPr/>
        </p:nvSpPr>
        <p:spPr>
          <a:xfrm>
            <a:off x="6682105" y="4568825"/>
            <a:ext cx="46164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Synthesis &amp; Action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Foundations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9-d2r9b2pe3tpg8rchv16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7529"/>
            <a:ext cx="12192000" cy="82905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25-d2r9b49e3tpg8rchv1k0.jpg"/>
          <p:cNvPicPr>
            <a:picLocks noChangeAspect="1"/>
          </p:cNvPicPr>
          <p:nvPr/>
        </p:nvPicPr>
        <p:blipFill>
          <a:blip r:embed="rId4"/>
          <a:srcRect t="42975" b="42975"/>
          <a:stretch/>
        </p:blipFill>
        <p:spPr>
          <a:xfrm>
            <a:off x="0" y="5145687"/>
            <a:ext cx="12192000" cy="1713021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21-d2r9b39e3tpg8rchv17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9539"/>
            <a:ext cx="12192000" cy="17129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21-d2r9b39e3tpg8rchv18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00" y="1871330"/>
            <a:ext cx="3785944" cy="4304149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21-d2r9b39e3tpg8rchv18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671" y="1871330"/>
            <a:ext cx="3785944" cy="4304149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90" y="789305"/>
            <a:ext cx="1049147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Artificial Intelligence Really Is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21-d2r9b39e3tpg8rchv18g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9427" y="1871330"/>
            <a:ext cx="3785944" cy="4304149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096416" y="2406747"/>
            <a:ext cx="2778897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Definition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1015973" y="3153932"/>
            <a:ext cx="2859341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Artificial Intelligence (AI) is the science of creating machines that can perform tasks requiring human intelligence, such as reasoning, language understanding, vision, and decision-making.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816416" y="2406747"/>
            <a:ext cx="2778897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Types of AI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735973" y="3153932"/>
            <a:ext cx="2859341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Narrow AI handles specific tasks like virtual assistants and recommendation systems. General AI can perform any intellectual task a human can, while Superintelligent AI surpasses human capabilities.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8413988" y="2406747"/>
            <a:ext cx="2778897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Daily AI Interaction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8333545" y="3153932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 on where you encounter AI daily, such as smart home devices, social media algorithms, and voice assistants. Consider how AI differs from traditional rule-based software.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3-d2r9b19e3tpg8rchv0f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6887" y="4054431"/>
            <a:ext cx="10418967" cy="210939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4-d2r9b1he3tpg8rchv0g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87" y="1831236"/>
            <a:ext cx="10418967" cy="210939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4-d2r9b1he3tpg8rchv0hg.png"/>
          <p:cNvPicPr>
            <a:picLocks noChangeAspect="1"/>
          </p:cNvPicPr>
          <p:nvPr/>
        </p:nvPicPr>
        <p:blipFill>
          <a:blip r:embed="rId5"/>
          <a:srcRect t="19512" b="19512"/>
          <a:stretch/>
        </p:blipFill>
        <p:spPr>
          <a:xfrm>
            <a:off x="822325" y="1951326"/>
            <a:ext cx="3124200" cy="18814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4-d2r9b1he3tpg8rchv0i0.png"/>
          <p:cNvPicPr>
            <a:picLocks noChangeAspect="1"/>
          </p:cNvPicPr>
          <p:nvPr/>
        </p:nvPicPr>
        <p:blipFill>
          <a:blip r:embed="rId6"/>
          <a:srcRect t="19512" b="19512"/>
          <a:stretch/>
        </p:blipFill>
        <p:spPr>
          <a:xfrm>
            <a:off x="1204687" y="4156929"/>
            <a:ext cx="3124200" cy="187552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07-d2r9avpe3tpg8rchuvo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0000" flipH="1">
            <a:off x="9834774" y="337422"/>
            <a:ext cx="1563711" cy="13991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4:58:14-d2r9b1he3tpg8rchv0g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358" y="6258322"/>
            <a:ext cx="10759284" cy="347323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Landscape and Everyday Impact</a:t>
            </a:r>
            <a:endParaRPr lang="en-US" sz="1600" dirty="0"/>
          </a:p>
        </p:txBody>
      </p:sp>
      <p:sp>
        <p:nvSpPr>
          <p:cNvPr id="10" name="Text 1"/>
          <p:cNvSpPr/>
          <p:nvPr/>
        </p:nvSpPr>
        <p:spPr>
          <a:xfrm>
            <a:off x="4160520" y="2304415"/>
            <a:ext cx="67373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Narrow AI Examples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4041701" y="2611918"/>
            <a:ext cx="7178233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Virtual assistants like Alexa and Siri, recommendation systems on Netflix and Amazon, and smart cameras are all examples of Narrow AI. These systems perform specific tasks efficiently.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568825" y="4504055"/>
            <a:ext cx="632968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vs. Traditional Software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449463" y="4811626"/>
            <a:ext cx="6861087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software follows predefined rules, while AI learns and adapts. AI systems can improve over time with more data, unlike static rule-based programs.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Learning Core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24-d2r9b41e3tpg8rchv1j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66" y="1568652"/>
            <a:ext cx="5273497" cy="22922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24-d2r9b41e3tpg8rchv1j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15187" y="4080899"/>
            <a:ext cx="5273497" cy="22922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25-d2r9b49e3tpg8rchv1j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0866" y="4066384"/>
            <a:ext cx="5279594" cy="22922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25-d2r9b49e3tpg8rchv1l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090" y="1554137"/>
            <a:ext cx="5279594" cy="229229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Learning Essence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06-d2r9avhe3tpg8rchuvf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340000">
            <a:off x="9674944" y="-277738"/>
            <a:ext cx="569357" cy="227073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25-d2r9b49e3tpg8rchv1lg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525872"/>
            <a:ext cx="12192000" cy="1524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25-d2r9b49e3tpg8rchv1mg.png"/>
          <p:cNvPicPr>
            <a:picLocks noChangeAspect="1"/>
          </p:cNvPicPr>
          <p:nvPr/>
        </p:nvPicPr>
        <p:blipFill>
          <a:blip r:embed="rId9"/>
          <a:srcRect t="21" b="21"/>
          <a:stretch/>
        </p:blipFill>
        <p:spPr>
          <a:xfrm>
            <a:off x="5080000" y="3074035"/>
            <a:ext cx="1899285" cy="1899285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 rot="2280000">
            <a:off x="5423696" y="3822510"/>
            <a:ext cx="1171171" cy="43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Details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1107104" y="1789860"/>
            <a:ext cx="38656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 Definition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025775" y="2049648"/>
            <a:ext cx="4676526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Learning (ML) is a subset of AI that enables computers to learn patterns from data and make predictions or decisions without explicit programming.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1107104" y="4312335"/>
            <a:ext cx="38656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Supervised Learning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1025775" y="4572123"/>
            <a:ext cx="4676526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supervised learning, models learn from labeled data to predict outcomes. For example, predicting house prices based on historical data.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7371673" y="1789860"/>
            <a:ext cx="38656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Unsupervised Learning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6560772" y="2049648"/>
            <a:ext cx="4676526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Unsupervised learning finds patterns in unlabeled data, such as segmenting customers based on purchasing behavior without predefined categories.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7371673" y="4295263"/>
            <a:ext cx="38656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Reinforcement Learning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6560772" y="4555051"/>
            <a:ext cx="4676526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Reinforcement learning involves trial and error with rewards. AI agents learn optimal actions to achieve goals, like game-playing AI.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1-d2r9b0pe3tpg8rchv02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96" y="5825489"/>
            <a:ext cx="10123136" cy="104702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1-d2r9b0pe3tpg8rchv03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67" y="1126195"/>
            <a:ext cx="3414056" cy="512718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2-d2r9b11e3tpg8rchv06g.png"/>
          <p:cNvPicPr>
            <a:picLocks noChangeAspect="1"/>
          </p:cNvPicPr>
          <p:nvPr/>
        </p:nvPicPr>
        <p:blipFill>
          <a:blip r:embed="rId5"/>
          <a:srcRect l="15305" r="15305"/>
          <a:stretch/>
        </p:blipFill>
        <p:spPr>
          <a:xfrm>
            <a:off x="7823655" y="998220"/>
            <a:ext cx="3564255" cy="51365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46" y="4679574"/>
            <a:ext cx="6971899" cy="83312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90" y="867410"/>
            <a:ext cx="651637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 Workflow and Business Wins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4:58:07-d2r9avpe3tpg8rchuvlg.png"/>
          <p:cNvPicPr>
            <a:picLocks noChangeAspect="1"/>
          </p:cNvPicPr>
          <p:nvPr/>
        </p:nvPicPr>
        <p:blipFill>
          <a:blip r:embed="rId8"/>
          <a:srcRect t="21" b="21"/>
          <a:stretch/>
        </p:blipFill>
        <p:spPr>
          <a:xfrm>
            <a:off x="7058025" y="543560"/>
            <a:ext cx="1480820" cy="148082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280000">
            <a:off x="7294245" y="1130300"/>
            <a:ext cx="1021080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645160" y="2767330"/>
            <a:ext cx="627189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 Workflow and Business Impact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518160" y="3074035"/>
            <a:ext cx="697103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ML workflow includes data collection, feature engineering, model training, validation, and deployment. It drives business benefits like sales forecasting, fraud detection, and personalized recommendations.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1113</Words>
  <Application>Microsoft Office PowerPoint</Application>
  <PresentationFormat>Widescreen</PresentationFormat>
  <Paragraphs>156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仓耳玄三M W05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Its Power Subfields</dc:title>
  <dc:subject>AI &amp; Its Power Subfields</dc:subject>
  <dc:creator>Kimi</dc:creator>
  <cp:lastModifiedBy>Sean</cp:lastModifiedBy>
  <cp:revision>2</cp:revision>
  <dcterms:created xsi:type="dcterms:W3CDTF">2025-12-02T15:34:17Z</dcterms:created>
  <dcterms:modified xsi:type="dcterms:W3CDTF">2025-12-02T15:35:34Z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&amp; Its Power Subfields","ContentProducer":"001191110108MACG2KBH8F10000","ProduceID":"d4ngd1spm1t42munrsl0","ReservedCode1":"","ContentPropagator":"001191110108MACG2KBH8F20000","PropagateID":"d4ngd1spm1t42munrsl0","ReservedCode2":""}</vt:lpwstr>
  </property>
</Properties>
</file>